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762" r:id="rId3"/>
    <p:sldId id="747" r:id="rId4"/>
    <p:sldId id="721" r:id="rId5"/>
    <p:sldId id="722" r:id="rId6"/>
    <p:sldId id="723" r:id="rId7"/>
    <p:sldId id="752" r:id="rId8"/>
    <p:sldId id="724" r:id="rId9"/>
    <p:sldId id="725" r:id="rId10"/>
    <p:sldId id="753" r:id="rId11"/>
    <p:sldId id="726" r:id="rId12"/>
    <p:sldId id="754" r:id="rId13"/>
    <p:sldId id="755" r:id="rId14"/>
    <p:sldId id="756" r:id="rId15"/>
    <p:sldId id="757" r:id="rId16"/>
    <p:sldId id="758" r:id="rId17"/>
    <p:sldId id="730" r:id="rId18"/>
    <p:sldId id="731" r:id="rId19"/>
    <p:sldId id="763" r:id="rId20"/>
    <p:sldId id="732" r:id="rId21"/>
    <p:sldId id="733" r:id="rId22"/>
    <p:sldId id="734" r:id="rId23"/>
    <p:sldId id="735" r:id="rId24"/>
    <p:sldId id="738" r:id="rId25"/>
    <p:sldId id="759" r:id="rId26"/>
    <p:sldId id="739" r:id="rId27"/>
    <p:sldId id="750" r:id="rId28"/>
    <p:sldId id="751" r:id="rId29"/>
    <p:sldId id="743" r:id="rId30"/>
    <p:sldId id="742" r:id="rId31"/>
    <p:sldId id="760" r:id="rId32"/>
    <p:sldId id="761" r:id="rId33"/>
    <p:sldId id="741" r:id="rId34"/>
    <p:sldId id="745" r:id="rId35"/>
    <p:sldId id="74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076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4869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66332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Drill press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683568" y="2568386"/>
            <a:ext cx="74168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Periodically lubricate the gear-and-rack table-elevation mechanism, the splines (grooves) in the spindle and the rack (teeth on the quill</a:t>
            </a:r>
            <a:r>
              <a:rPr lang="en-ZA" sz="27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Ensure that the base is properly secured to the workshop floor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Keep the table and column clean at </a:t>
            </a:r>
            <a:r>
              <a:rPr lang="en-ZA" sz="2700" dirty="0" smtClean="0"/>
              <a:t>all times.</a:t>
            </a: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13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87716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Grinding wheels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683568" y="2568386"/>
            <a:ext cx="7416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Check new wheels for possible transport damage.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Store grinding wheels carefully on wooden racks to avoid damage.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Store small wheels in suitable boxes or drawers in a way that prevents them bumping against one another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2288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25495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Grinding wheels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683568" y="2568386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The </a:t>
            </a:r>
            <a:r>
              <a:rPr lang="en-ZA" sz="2800" dirty="0"/>
              <a:t>storeroom must be dry and protected against extremes of temperature or vibration.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err="1"/>
              <a:t>Resinoid</a:t>
            </a:r>
            <a:r>
              <a:rPr lang="en-ZA" sz="2800" dirty="0"/>
              <a:t>-bonded grinding wheels should not be stored longer than two to three years.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Vitrified-bonded grinding wheels can be stored indefinitely.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277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67691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Jigsaws and </a:t>
            </a:r>
            <a:r>
              <a:rPr lang="en-ZA" dirty="0" err="1" smtClean="0"/>
              <a:t>bandsaws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683568" y="2568386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Always keep the saw clean. Brush the air vents and the dust extraction port, and wipe the casing clean. Do not use caustic cleaning solutions to clean the plastic housing.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If the saw generates excessive sparks, check the carbon brush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8917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543732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Jigsaws and </a:t>
            </a:r>
            <a:r>
              <a:rPr lang="en-ZA" dirty="0" err="1" smtClean="0"/>
              <a:t>bandsaws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683568" y="2568386"/>
            <a:ext cx="741682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 smtClean="0"/>
              <a:t>Replace </a:t>
            </a:r>
            <a:r>
              <a:rPr lang="en-ZA" sz="2800" dirty="0"/>
              <a:t>damaged or worn out components with genuine parts.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Lubricate the blade support roller from time to time with a drop of light machine oil.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/>
              <a:t>Keep the table clean at all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25518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873968"/>
              </p:ext>
            </p:extLst>
          </p:nvPr>
        </p:nvGraphicFramePr>
        <p:xfrm>
          <a:off x="323528" y="3501008"/>
          <a:ext cx="7987710" cy="2249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7710">
                  <a:extLst>
                    <a:ext uri="{9D8B030D-6E8A-4147-A177-3AD203B41FA5}">
                      <a16:colId xmlns:a16="http://schemas.microsoft.com/office/drawing/2014/main" xmlns="" val="2790456307"/>
                    </a:ext>
                  </a:extLst>
                </a:gridCol>
              </a:tblGrid>
              <a:tr h="12420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32655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35290"/>
                  </a:ext>
                </a:extLst>
              </a:tr>
              <a:tr h="50370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ZA" sz="23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353989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Jigsaws and </a:t>
            </a:r>
            <a:r>
              <a:rPr lang="en-ZA" dirty="0" err="1" smtClean="0"/>
              <a:t>bandsaws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04" y="2199282"/>
            <a:ext cx="4974437" cy="3317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5677715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14.2 Clean the work table before and after working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0385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00819"/>
            <a:ext cx="7721204" cy="1325563"/>
          </a:xfrm>
        </p:spPr>
        <p:txBody>
          <a:bodyPr/>
          <a:lstStyle/>
          <a:p>
            <a:r>
              <a:rPr lang="en-ZA" dirty="0"/>
              <a:t>Pneumatic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21878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basic maintenance and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844824"/>
            <a:ext cx="74331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Ensure that the air supply is maintained at the required pressure.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Regularly check and refill the lubrication to ensure adequate lubrication.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Check for any signs of damage.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Check that the proper attachments or accessories are used.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Do not drag tools by the hose.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ZA" sz="2800" dirty="0"/>
              <a:t>Check the specifications of a pneumatic power tool for its ratings.</a:t>
            </a:r>
          </a:p>
        </p:txBody>
      </p:sp>
    </p:spTree>
    <p:extLst>
      <p:ext uri="{BB962C8B-B14F-4D97-AF65-F5344CB8AC3E}">
        <p14:creationId xmlns:p14="http://schemas.microsoft.com/office/powerpoint/2010/main" val="30657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10" y="476672"/>
            <a:ext cx="8026326" cy="1325563"/>
          </a:xfrm>
        </p:spPr>
        <p:txBody>
          <a:bodyPr>
            <a:normAutofit/>
          </a:bodyPr>
          <a:lstStyle/>
          <a:p>
            <a:r>
              <a:rPr lang="en-ZA" sz="4000" dirty="0"/>
              <a:t>Environments to avoid for pneumatic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84" y="1916832"/>
            <a:ext cx="7721204" cy="4351338"/>
          </a:xfrm>
        </p:spPr>
        <p:txBody>
          <a:bodyPr/>
          <a:lstStyle/>
          <a:p>
            <a:r>
              <a:rPr lang="en-ZA" sz="2800" dirty="0"/>
              <a:t>Do not use pneumatic tools in an environment where they are directly exposed to corrosive gases, chemicals, salt water, water or steam.</a:t>
            </a:r>
          </a:p>
          <a:p>
            <a:r>
              <a:rPr lang="en-ZA" sz="2800" dirty="0"/>
              <a:t>Do not use pneumatic tools in an explosive atmosphere.</a:t>
            </a:r>
          </a:p>
          <a:p>
            <a:r>
              <a:rPr lang="en-ZA" sz="2800" dirty="0"/>
              <a:t>Do not mount a pneumatic tool in a location where it is subject to strong vibrations, shocks or radiant </a:t>
            </a:r>
            <a:r>
              <a:rPr lang="en-ZA" sz="2800" dirty="0" smtClean="0"/>
              <a:t>heat.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6676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err="1">
                <a:solidFill>
                  <a:srgbClr val="AC0000"/>
                </a:solidFill>
              </a:rPr>
              <a:t>Mabena</a:t>
            </a:r>
            <a:r>
              <a:rPr lang="en-US" sz="2800" dirty="0">
                <a:solidFill>
                  <a:srgbClr val="AC0000"/>
                </a:solidFill>
              </a:rPr>
              <a:t> today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Mabena today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90088"/>
            <a:ext cx="3888432" cy="42543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66" y="188640"/>
            <a:ext cx="7721204" cy="1325563"/>
          </a:xfrm>
        </p:spPr>
        <p:txBody>
          <a:bodyPr/>
          <a:lstStyle/>
          <a:p>
            <a:r>
              <a:rPr lang="en-ZA" dirty="0"/>
              <a:t>Hydraulic tools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7970" y="5651956"/>
            <a:ext cx="371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14.3 A hydraulic floor jack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8707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0" y="15205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Inspecting power tools for defects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195" y="1628800"/>
            <a:ext cx="772120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ZA" sz="2800" dirty="0"/>
              <a:t>Check the power cable and plug for damage.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Avoid using adaptors. 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Check if the switch is operating satisfactorily and ensure that it has not been bypassed.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Check for a smell of burning.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800" dirty="0"/>
              <a:t>Ensure that the tool rotates freely without undue noise or strain.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6758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0" y="15205"/>
            <a:ext cx="8242350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Inspecting power tools for </a:t>
            </a:r>
            <a:r>
              <a:rPr lang="en-ZA" dirty="0" smtClean="0"/>
              <a:t>defects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0" y="1700808"/>
            <a:ext cx="7721204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ZA" sz="2800" dirty="0"/>
              <a:t>Ensure that the tool does not vibrate excessively when used.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ZA" sz="2800" dirty="0"/>
              <a:t>Ensure that the machine does not start and stop after a while.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ZA" sz="2800" dirty="0"/>
              <a:t>Check belts for signs of wear or cracks.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ZA" sz="2800" dirty="0"/>
              <a:t>Ensure the belts are aligned properly.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ZA" sz="2800" dirty="0"/>
              <a:t>Check if accessories are sharp, for example blades and drill bits.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48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721204" cy="1325563"/>
          </a:xfrm>
        </p:spPr>
        <p:txBody>
          <a:bodyPr/>
          <a:lstStyle/>
          <a:p>
            <a:r>
              <a:rPr lang="en-ZA" dirty="0"/>
              <a:t>Fault-finding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7721204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Fault-finding is done to ensure you have complete understanding using:</a:t>
            </a:r>
          </a:p>
          <a:p>
            <a:r>
              <a:rPr lang="en-ZA" dirty="0" smtClean="0"/>
              <a:t>Analytical questioning.</a:t>
            </a:r>
            <a:endParaRPr lang="en-ZA" dirty="0"/>
          </a:p>
          <a:p>
            <a:r>
              <a:rPr lang="en-ZA" dirty="0"/>
              <a:t>Direct </a:t>
            </a:r>
            <a:r>
              <a:rPr lang="en-ZA" dirty="0" smtClean="0"/>
              <a:t>observation.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616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1115"/>
            <a:ext cx="7721204" cy="1325563"/>
          </a:xfrm>
        </p:spPr>
        <p:txBody>
          <a:bodyPr/>
          <a:lstStyle/>
          <a:p>
            <a:r>
              <a:rPr lang="en-ZA" dirty="0" smtClean="0"/>
              <a:t>Fault-finding</a:t>
            </a:r>
            <a:endParaRPr lang="en-ZA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8476"/>
            <a:ext cx="6768752" cy="4988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684" y="993902"/>
            <a:ext cx="668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14.1 Fault-finding guide for a drill press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938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1115"/>
            <a:ext cx="7721204" cy="1325563"/>
          </a:xfrm>
        </p:spPr>
        <p:txBody>
          <a:bodyPr/>
          <a:lstStyle/>
          <a:p>
            <a:r>
              <a:rPr lang="en-ZA" dirty="0" smtClean="0"/>
              <a:t>Fault-finding</a:t>
            </a:r>
            <a:endParaRPr lang="en-ZA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7" y="1916832"/>
            <a:ext cx="7934399" cy="3819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436700"/>
            <a:ext cx="668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14.1 Fault-finding guide for a drill press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0370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5582"/>
            <a:ext cx="7721204" cy="1325563"/>
          </a:xfrm>
        </p:spPr>
        <p:txBody>
          <a:bodyPr/>
          <a:lstStyle/>
          <a:p>
            <a:r>
              <a:rPr lang="en-ZA" dirty="0"/>
              <a:t>Lubrication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7632848" cy="468052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sz="3200" dirty="0"/>
              <a:t>Purpose of a lubrication plan.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200" dirty="0"/>
              <a:t>Lubricating electrical equipment.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200" dirty="0"/>
              <a:t>Lubricating pneumatic equipment.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200" dirty="0"/>
              <a:t>Lubricating hydraulic equipment.</a:t>
            </a:r>
          </a:p>
        </p:txBody>
      </p:sp>
    </p:spTree>
    <p:extLst>
      <p:ext uri="{BB962C8B-B14F-4D97-AF65-F5344CB8AC3E}">
        <p14:creationId xmlns:p14="http://schemas.microsoft.com/office/powerpoint/2010/main" val="27557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5582"/>
            <a:ext cx="7721204" cy="1325563"/>
          </a:xfrm>
        </p:spPr>
        <p:txBody>
          <a:bodyPr/>
          <a:lstStyle/>
          <a:p>
            <a:r>
              <a:rPr lang="en-ZA" dirty="0"/>
              <a:t>Lubrication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552728" cy="4370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805264"/>
            <a:ext cx="668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14.5 A grease gun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2405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5582"/>
            <a:ext cx="7721204" cy="1325563"/>
          </a:xfrm>
        </p:spPr>
        <p:txBody>
          <a:bodyPr/>
          <a:lstStyle/>
          <a:p>
            <a:r>
              <a:rPr lang="en-ZA" dirty="0"/>
              <a:t>Lubrication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1844824"/>
            <a:ext cx="4605733" cy="364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169" y="5616189"/>
            <a:ext cx="3934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14.6 An oil can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5473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5400" b="0" dirty="0"/>
              <a:t>Starting the equipment and compiling a post-maintenance report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14 .2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962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Starting the equipment after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7593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</a:t>
            </a:r>
            <a:r>
              <a:rPr lang="en-ZA" dirty="0" smtClean="0"/>
              <a:t>guidelines: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653526" y="2334359"/>
            <a:ext cx="7518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Ensure that the work area is clean and tidy.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Pack all tools away in the correct storage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Return all temporary connections to normal.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Remove all jumpers use for shorting connections (e.g. when testing</a:t>
            </a:r>
            <a:r>
              <a:rPr lang="en-ZA" sz="2800" dirty="0" smtClean="0"/>
              <a:t>).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8632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980561" cy="2852737"/>
          </a:xfrm>
        </p:spPr>
        <p:txBody>
          <a:bodyPr/>
          <a:lstStyle/>
          <a:p>
            <a:r>
              <a:rPr lang="en-ZA" dirty="0"/>
              <a:t>Maintaining equipment</a:t>
            </a:r>
            <a:br>
              <a:rPr lang="en-ZA" dirty="0"/>
            </a:br>
            <a:r>
              <a:rPr lang="en-ZA" dirty="0"/>
              <a:t>with simple control</a:t>
            </a:r>
            <a:br>
              <a:rPr lang="en-ZA" dirty="0"/>
            </a:br>
            <a:r>
              <a:rPr lang="en-ZA" dirty="0"/>
              <a:t>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1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Starting the equipment after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7593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guidelines: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526" y="2334359"/>
            <a:ext cx="75188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Ensure that all guards are in place and securely fitted.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With </a:t>
            </a:r>
            <a:r>
              <a:rPr lang="en-ZA" sz="2800" dirty="0"/>
              <a:t>equipment that uses electrical power to operate, check for unusual power or current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If gauges are installed, look at the readings and compare them to the manufacturer’s specifications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4427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Starting the equipment after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7593"/>
            <a:ext cx="7721204" cy="5952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guidelines: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526" y="2334359"/>
            <a:ext cx="7518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 smtClean="0"/>
              <a:t>Listen </a:t>
            </a:r>
            <a:r>
              <a:rPr lang="en-ZA" sz="2800" dirty="0"/>
              <a:t>for any unusual noise or vibrations.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If belts are used, check that they are running true.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Check the operation of switches and interlocks.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Perform adjustments if necessary.</a:t>
            </a:r>
          </a:p>
        </p:txBody>
      </p:sp>
    </p:spTree>
    <p:extLst>
      <p:ext uri="{BB962C8B-B14F-4D97-AF65-F5344CB8AC3E}">
        <p14:creationId xmlns:p14="http://schemas.microsoft.com/office/powerpoint/2010/main" val="1150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59" y="216541"/>
            <a:ext cx="7721204" cy="1325563"/>
          </a:xfrm>
        </p:spPr>
        <p:txBody>
          <a:bodyPr>
            <a:normAutofit/>
          </a:bodyPr>
          <a:lstStyle/>
          <a:p>
            <a:r>
              <a:rPr lang="en-ZA" sz="4000" dirty="0"/>
              <a:t>Post-maintenance report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17520"/>
            <a:ext cx="8136904" cy="3627704"/>
          </a:xfrm>
        </p:spPr>
      </p:pic>
      <p:sp>
        <p:nvSpPr>
          <p:cNvPr id="5" name="TextBox 4"/>
          <p:cNvSpPr txBox="1"/>
          <p:nvPr/>
        </p:nvSpPr>
        <p:spPr>
          <a:xfrm>
            <a:off x="331759" y="5733256"/>
            <a:ext cx="7729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14.7 Example of a post-maintenance report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8843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8528"/>
            <a:ext cx="7128792" cy="5546899"/>
          </a:xfrm>
        </p:spPr>
      </p:pic>
      <p:sp>
        <p:nvSpPr>
          <p:cNvPr id="4" name="TextBox 3"/>
          <p:cNvSpPr txBox="1"/>
          <p:nvPr/>
        </p:nvSpPr>
        <p:spPr>
          <a:xfrm>
            <a:off x="683568" y="5953505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Figure 14.7 Example of a post-maintenance report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6907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231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0" dirty="0"/>
              <a:t>Caring for and maintaining equipment with simple control systems</a:t>
            </a:r>
            <a:endParaRPr lang="en-GB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14 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644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05"/>
            <a:ext cx="7721204" cy="1325563"/>
          </a:xfrm>
        </p:spPr>
        <p:txBody>
          <a:bodyPr/>
          <a:lstStyle/>
          <a:p>
            <a:r>
              <a:rPr lang="en-ZA" dirty="0"/>
              <a:t>Power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basic maintenance and care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134569"/>
            <a:ext cx="757718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Store power tools in a clean place.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Keep power tools oiled.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Clean dust filters.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Do not throw away the manufacturer’s manual for a power tool. </a:t>
            </a:r>
            <a:endParaRPr lang="en-ZA" sz="27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Frequently </a:t>
            </a:r>
            <a:r>
              <a:rPr lang="en-ZA" sz="2700" dirty="0"/>
              <a:t>blow out any dust that may accumulate inside the motor of a power tool.</a:t>
            </a:r>
          </a:p>
          <a:p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3987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05"/>
            <a:ext cx="7721204" cy="1325563"/>
          </a:xfrm>
        </p:spPr>
        <p:txBody>
          <a:bodyPr/>
          <a:lstStyle/>
          <a:p>
            <a:r>
              <a:rPr lang="en-ZA" dirty="0"/>
              <a:t>Power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basic maintenance and care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134569"/>
            <a:ext cx="75771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Frequently </a:t>
            </a:r>
            <a:r>
              <a:rPr lang="en-ZA" sz="2700" dirty="0"/>
              <a:t>inspect blade guards and switches of saws, drills and grinding wheels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Carefully check cords and plugs of portable power tools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Use mild soap and a damp cloth to clean a power tool</a:t>
            </a:r>
            <a:r>
              <a:rPr lang="en-ZA" sz="27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/>
              <a:t>Never allow any liquid to enter a power tool. Also, never immerse any part of the tool in a liquid.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337052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05"/>
            <a:ext cx="7721204" cy="1325563"/>
          </a:xfrm>
        </p:spPr>
        <p:txBody>
          <a:bodyPr/>
          <a:lstStyle/>
          <a:p>
            <a:r>
              <a:rPr lang="en-ZA" dirty="0"/>
              <a:t>Power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General basic maintenance and care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5718" y="2420888"/>
            <a:ext cx="72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Use only genuine parts.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700" dirty="0" smtClean="0"/>
              <a:t>Do not at any time allow brake fluid, petroleum-based products or oil to come into contact with plastic parts because the parts may become weakened and cause injury if they break.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700" dirty="0"/>
          </a:p>
        </p:txBody>
      </p:sp>
    </p:spTree>
    <p:extLst>
      <p:ext uri="{BB962C8B-B14F-4D97-AF65-F5344CB8AC3E}">
        <p14:creationId xmlns:p14="http://schemas.microsoft.com/office/powerpoint/2010/main" val="38263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Drill bits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467544" y="2420888"/>
            <a:ext cx="750518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700" dirty="0"/>
              <a:t>Learn how to sharpen drill </a:t>
            </a:r>
            <a:r>
              <a:rPr lang="en-ZA" sz="2700" dirty="0" smtClean="0"/>
              <a:t>bits.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700" dirty="0"/>
              <a:t>Keep </a:t>
            </a:r>
            <a:r>
              <a:rPr lang="en-ZA" sz="2700" dirty="0" smtClean="0"/>
              <a:t>good-quality </a:t>
            </a:r>
            <a:r>
              <a:rPr lang="en-ZA" sz="2700" dirty="0"/>
              <a:t>bits in a separate box or case rather than allowing them to roll around loose in the toolbox where the cutting edges might be damaged</a:t>
            </a:r>
            <a:r>
              <a:rPr lang="en-ZA" sz="27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700" dirty="0"/>
              <a:t>Use a coolant to extend the life of the drill bit when drilling.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651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7253"/>
            <a:ext cx="8316416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Maintaining and caring for specific power tools and accessories </a:t>
            </a:r>
            <a:br>
              <a:rPr lang="en-ZA" dirty="0"/>
            </a:br>
            <a:endParaRPr lang="en-ZA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7721204" cy="648072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Drill bits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98378"/>
            <a:ext cx="5544616" cy="3698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5845977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14.1 Using coolant while drilling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8926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24319</TotalTime>
  <Words>1054</Words>
  <Application>Microsoft Office PowerPoint</Application>
  <PresentationFormat>On-screen Show (4:3)</PresentationFormat>
  <Paragraphs>138</Paragraphs>
  <Slides>34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NCV template with logos</vt:lpstr>
      <vt:lpstr>Custom Design</vt:lpstr>
      <vt:lpstr>PowerPoint Presentation</vt:lpstr>
      <vt:lpstr>Engineering Systems </vt:lpstr>
      <vt:lpstr>Maintaining equipment with simple control systems</vt:lpstr>
      <vt:lpstr>Caring for and maintaining equipment with simple control systems</vt:lpstr>
      <vt:lpstr>Power tools</vt:lpstr>
      <vt:lpstr>Power tools</vt:lpstr>
      <vt:lpstr>Power tools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Maintaining and caring for specific power tools and accessories  </vt:lpstr>
      <vt:lpstr>Pneumatic tools</vt:lpstr>
      <vt:lpstr>Environments to avoid for pneumatic tools</vt:lpstr>
      <vt:lpstr>VIDEO: Mabena today</vt:lpstr>
      <vt:lpstr>Hydraulic tools</vt:lpstr>
      <vt:lpstr>Inspecting power tools for defects</vt:lpstr>
      <vt:lpstr>Inspecting power tools for defects</vt:lpstr>
      <vt:lpstr>Fault-finding</vt:lpstr>
      <vt:lpstr>Fault-finding</vt:lpstr>
      <vt:lpstr>Fault-finding</vt:lpstr>
      <vt:lpstr>Lubrication</vt:lpstr>
      <vt:lpstr>Lubrication</vt:lpstr>
      <vt:lpstr>Lubrication</vt:lpstr>
      <vt:lpstr>Starting the equipment and compiling a post-maintenance report</vt:lpstr>
      <vt:lpstr>Starting the equipment after maintenance</vt:lpstr>
      <vt:lpstr>Starting the equipment after maintenance</vt:lpstr>
      <vt:lpstr>Starting the equipment after maintenance</vt:lpstr>
      <vt:lpstr>Post-maintenance report</vt:lpstr>
      <vt:lpstr>PowerPoint Presentation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223</cp:revision>
  <dcterms:created xsi:type="dcterms:W3CDTF">2016-06-09T09:26:44Z</dcterms:created>
  <dcterms:modified xsi:type="dcterms:W3CDTF">2016-12-15T08:58:52Z</dcterms:modified>
</cp:coreProperties>
</file>